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JetBrains Mono Thin"/>
      <p:regular r:id="rId37"/>
      <p:bold r:id="rId38"/>
      <p:italic r:id="rId39"/>
      <p:boldItalic r:id="rId40"/>
    </p:embeddedFont>
    <p:embeddedFont>
      <p:font typeface="JetBrains Mono ExtraBold"/>
      <p:bold r:id="rId41"/>
      <p:boldItalic r:id="rId42"/>
    </p:embeddedFont>
    <p:embeddedFont>
      <p:font typeface="JetBrains Mono SemiBold"/>
      <p:regular r:id="rId43"/>
      <p:bold r:id="rId44"/>
      <p:italic r:id="rId45"/>
      <p:boldItalic r:id="rId46"/>
    </p:embeddedFont>
    <p:embeddedFont>
      <p:font typeface="JetBrains Mono Light"/>
      <p:regular r:id="rId47"/>
      <p:bold r:id="rId48"/>
      <p:italic r:id="rId49"/>
      <p:boldItalic r:id="rId50"/>
    </p:embeddedFont>
    <p:embeddedFont>
      <p:font typeface="JetBrains Mono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JetBrainsMonoThin-boldItalic.fntdata"/><Relationship Id="rId42" Type="http://schemas.openxmlformats.org/officeDocument/2006/relationships/font" Target="fonts/JetBrainsMonoExtraBold-boldItalic.fntdata"/><Relationship Id="rId41" Type="http://schemas.openxmlformats.org/officeDocument/2006/relationships/font" Target="fonts/JetBrainsMonoExtraBold-bold.fntdata"/><Relationship Id="rId44" Type="http://schemas.openxmlformats.org/officeDocument/2006/relationships/font" Target="fonts/JetBrainsMonoSemiBold-bold.fntdata"/><Relationship Id="rId43" Type="http://schemas.openxmlformats.org/officeDocument/2006/relationships/font" Target="fonts/JetBrainsMonoSemiBold-regular.fntdata"/><Relationship Id="rId46" Type="http://schemas.openxmlformats.org/officeDocument/2006/relationships/font" Target="fonts/JetBrainsMonoSemiBold-boldItalic.fntdata"/><Relationship Id="rId45" Type="http://schemas.openxmlformats.org/officeDocument/2006/relationships/font" Target="fonts/JetBrainsMono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JetBrainsMonoLight-bold.fntdata"/><Relationship Id="rId47" Type="http://schemas.openxmlformats.org/officeDocument/2006/relationships/font" Target="fonts/JetBrainsMonoLight-regular.fntdata"/><Relationship Id="rId49" Type="http://schemas.openxmlformats.org/officeDocument/2006/relationships/font" Target="fonts/JetBrainsMono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JetBrainsMonoThin-regular.fntdata"/><Relationship Id="rId36" Type="http://schemas.openxmlformats.org/officeDocument/2006/relationships/slide" Target="slides/slide31.xml"/><Relationship Id="rId39" Type="http://schemas.openxmlformats.org/officeDocument/2006/relationships/font" Target="fonts/JetBrainsMonoThin-italic.fntdata"/><Relationship Id="rId38" Type="http://schemas.openxmlformats.org/officeDocument/2006/relationships/font" Target="fonts/JetBrainsMonoThin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JetBrainsMono-regular.fntdata"/><Relationship Id="rId50" Type="http://schemas.openxmlformats.org/officeDocument/2006/relationships/font" Target="fonts/JetBrainsMonoLight-boldItalic.fntdata"/><Relationship Id="rId53" Type="http://schemas.openxmlformats.org/officeDocument/2006/relationships/font" Target="fonts/JetBrainsMono-italic.fntdata"/><Relationship Id="rId52" Type="http://schemas.openxmlformats.org/officeDocument/2006/relationships/font" Target="fonts/JetBrainsMon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schemas.openxmlformats.org/officeDocument/2006/relationships/font" Target="fonts/JetBrainsMon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7c5c67561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7c5c67561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814b571ef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814b571ef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814b571ef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814b571ef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814b571ef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814b571ef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7c5c67561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7c5c67561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7c5e99d2c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7c5e99d2c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8187a0acb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8187a0acb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81a249d4cd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81a249d4cd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8187a0ac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8187a0ac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8187a0acb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8187a0acb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7c8044591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7c8044591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81a249d4cd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81a249d4cd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8187a0acb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8187a0acb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7c5c67561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7c5c67561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8187a0acbd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8187a0acbd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8187a0acbd_3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8187a0acbd_3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81a249d4cd_4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81a249d4cd_4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81a249d4cd_4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81a249d4cd_4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81a249d4cd_4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81a249d4cd_4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7c5e99d2c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7c5e99d2c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81a249d4cd_4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81a249d4cd_4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81a249d4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81a249d4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8187a0acbd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8187a0acbd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81a249d4cd_4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81a249d4cd_4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7c5c675614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7c5c675614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81a249d4c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81a249d4c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81a249d4c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81a249d4c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81a249d4c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81a249d4c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81a249d4c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81a249d4c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7c804459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7c804459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gif"/><Relationship Id="rId4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1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jpg"/><Relationship Id="rId4" Type="http://schemas.openxmlformats.org/officeDocument/2006/relationships/image" Target="../media/image14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raylib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JetBrains Mono ExtraBold"/>
                <a:ea typeface="JetBrains Mono ExtraBold"/>
                <a:cs typeface="JetBrains Mono ExtraBold"/>
                <a:sym typeface="JetBrains Mono ExtraBold"/>
              </a:rPr>
              <a:t>Introduction to </a:t>
            </a:r>
            <a:r>
              <a:rPr lang="en-GB">
                <a:latin typeface="JetBrains Mono ExtraBold"/>
                <a:ea typeface="JetBrains Mono ExtraBold"/>
                <a:cs typeface="JetBrains Mono ExtraBold"/>
                <a:sym typeface="JetBrains Mono ExtraBold"/>
              </a:rPr>
              <a:t>3D Graphics Workshop</a:t>
            </a:r>
            <a:endParaRPr>
              <a:latin typeface="JetBrains Mono ExtraBold"/>
              <a:ea typeface="JetBrains Mono ExtraBold"/>
              <a:cs typeface="JetBrains Mono ExtraBold"/>
              <a:sym typeface="JetBrains Mono ExtraBol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43434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By </a:t>
            </a:r>
            <a:r>
              <a:rPr b="1" lang="en-GB">
                <a:solidFill>
                  <a:srgbClr val="43434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Justin</a:t>
            </a:r>
            <a:endParaRPr b="1">
              <a:solidFill>
                <a:srgbClr val="434343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248475" y="4557600"/>
            <a:ext cx="3737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accent1"/>
                </a:solidFill>
                <a:latin typeface="JetBrains Mono Thin"/>
                <a:ea typeface="JetBrains Mono Thin"/>
                <a:cs typeface="JetBrains Mono Thin"/>
                <a:sym typeface="JetBrains Mono Thin"/>
              </a:rPr>
              <a:t>### Code Network Week 10</a:t>
            </a:r>
            <a:endParaRPr sz="1800">
              <a:solidFill>
                <a:schemeClr val="accent1"/>
              </a:solidFill>
              <a:latin typeface="JetBrains Mono Thin"/>
              <a:ea typeface="JetBrains Mono Thin"/>
              <a:cs typeface="JetBrains Mono Thin"/>
              <a:sym typeface="JetBrains Mono Thin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40375"/>
            <a:ext cx="1003125" cy="10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Topic 1) 1D</a:t>
            </a:r>
            <a:endParaRPr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40375"/>
            <a:ext cx="1003125" cy="10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What is space?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116" name="Google Shape;1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3840" y="1263300"/>
            <a:ext cx="5483924" cy="3081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7" name="Google Shape;1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Number Lines (Cartesian Space)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123" name="Google Shape;123;p24"/>
          <p:cNvPicPr preferRelativeResize="0"/>
          <p:nvPr/>
        </p:nvPicPr>
        <p:blipFill rotWithShape="1">
          <a:blip r:embed="rId3">
            <a:alphaModFix/>
          </a:blip>
          <a:srcRect b="11480" l="0" r="0" t="0"/>
          <a:stretch/>
        </p:blipFill>
        <p:spPr>
          <a:xfrm>
            <a:off x="3206450" y="1335274"/>
            <a:ext cx="2578675" cy="247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7425" y="1335277"/>
            <a:ext cx="2578675" cy="222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125" y="1760850"/>
            <a:ext cx="2395876" cy="1621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4"/>
          <p:cNvSpPr txBox="1"/>
          <p:nvPr/>
        </p:nvSpPr>
        <p:spPr>
          <a:xfrm>
            <a:off x="553006" y="2409169"/>
            <a:ext cx="457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-x</a:t>
            </a:r>
            <a:endParaRPr sz="10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127" name="Google Shape;127;p24"/>
          <p:cNvSpPr txBox="1"/>
          <p:nvPr/>
        </p:nvSpPr>
        <p:spPr>
          <a:xfrm>
            <a:off x="2667900" y="2398839"/>
            <a:ext cx="457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x</a:t>
            </a:r>
            <a:endParaRPr sz="10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128" name="Google Shape;128;p24"/>
          <p:cNvSpPr txBox="1"/>
          <p:nvPr/>
        </p:nvSpPr>
        <p:spPr>
          <a:xfrm>
            <a:off x="1646609" y="2564800"/>
            <a:ext cx="457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0</a:t>
            </a:r>
            <a:endParaRPr sz="10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129" name="Google Shape;129;p24"/>
          <p:cNvSpPr txBox="1"/>
          <p:nvPr/>
        </p:nvSpPr>
        <p:spPr>
          <a:xfrm>
            <a:off x="4474718" y="2276175"/>
            <a:ext cx="83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</a:t>
            </a:r>
            <a:r>
              <a:rPr lang="en-GB" sz="10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0, 0)</a:t>
            </a:r>
            <a:endParaRPr sz="10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130" name="Google Shape;130;p24"/>
          <p:cNvSpPr txBox="1"/>
          <p:nvPr/>
        </p:nvSpPr>
        <p:spPr>
          <a:xfrm>
            <a:off x="7465556" y="2473775"/>
            <a:ext cx="1509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(0, 0, 0)</a:t>
            </a:r>
            <a:endParaRPr sz="10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131" name="Google Shape;131;p24"/>
          <p:cNvSpPr txBox="1"/>
          <p:nvPr/>
        </p:nvSpPr>
        <p:spPr>
          <a:xfrm>
            <a:off x="1535782" y="1996777"/>
            <a:ext cx="2086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JetBrains Mono ExtraBold"/>
                <a:ea typeface="JetBrains Mono ExtraBold"/>
                <a:cs typeface="JetBrains Mono ExtraBold"/>
                <a:sym typeface="JetBrains Mono ExtraBold"/>
              </a:rPr>
              <a:t>1D</a:t>
            </a:r>
            <a:endParaRPr sz="1900">
              <a:solidFill>
                <a:schemeClr val="lt1"/>
              </a:solidFill>
              <a:latin typeface="JetBrains Mono ExtraBold"/>
              <a:ea typeface="JetBrains Mono ExtraBold"/>
              <a:cs typeface="JetBrains Mono ExtraBold"/>
              <a:sym typeface="JetBrains Mono ExtraBold"/>
            </a:endParaRPr>
          </a:p>
        </p:txBody>
      </p:sp>
      <p:sp>
        <p:nvSpPr>
          <p:cNvPr id="132" name="Google Shape;132;p24"/>
          <p:cNvSpPr txBox="1"/>
          <p:nvPr/>
        </p:nvSpPr>
        <p:spPr>
          <a:xfrm>
            <a:off x="4275937" y="858277"/>
            <a:ext cx="2086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JetBrains Mono ExtraBold"/>
                <a:ea typeface="JetBrains Mono ExtraBold"/>
                <a:cs typeface="JetBrains Mono ExtraBold"/>
                <a:sym typeface="JetBrains Mono ExtraBold"/>
              </a:rPr>
              <a:t>2</a:t>
            </a:r>
            <a:r>
              <a:rPr lang="en-GB" sz="1900">
                <a:solidFill>
                  <a:schemeClr val="lt1"/>
                </a:solidFill>
                <a:latin typeface="JetBrains Mono ExtraBold"/>
                <a:ea typeface="JetBrains Mono ExtraBold"/>
                <a:cs typeface="JetBrains Mono ExtraBold"/>
                <a:sym typeface="JetBrains Mono ExtraBold"/>
              </a:rPr>
              <a:t>D</a:t>
            </a:r>
            <a:endParaRPr sz="1900">
              <a:solidFill>
                <a:schemeClr val="lt1"/>
              </a:solidFill>
              <a:latin typeface="JetBrains Mono ExtraBold"/>
              <a:ea typeface="JetBrains Mono ExtraBold"/>
              <a:cs typeface="JetBrains Mono ExtraBold"/>
              <a:sym typeface="JetBrains Mono ExtraBold"/>
            </a:endParaRPr>
          </a:p>
        </p:txBody>
      </p:sp>
      <p:sp>
        <p:nvSpPr>
          <p:cNvPr id="133" name="Google Shape;133;p24"/>
          <p:cNvSpPr txBox="1"/>
          <p:nvPr/>
        </p:nvSpPr>
        <p:spPr>
          <a:xfrm>
            <a:off x="7235117" y="858277"/>
            <a:ext cx="2086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JetBrains Mono ExtraBold"/>
                <a:ea typeface="JetBrains Mono ExtraBold"/>
                <a:cs typeface="JetBrains Mono ExtraBold"/>
                <a:sym typeface="JetBrains Mono ExtraBold"/>
              </a:rPr>
              <a:t>3</a:t>
            </a:r>
            <a:r>
              <a:rPr lang="en-GB" sz="1900">
                <a:solidFill>
                  <a:schemeClr val="lt1"/>
                </a:solidFill>
                <a:latin typeface="JetBrains Mono ExtraBold"/>
                <a:ea typeface="JetBrains Mono ExtraBold"/>
                <a:cs typeface="JetBrains Mono ExtraBold"/>
                <a:sym typeface="JetBrains Mono ExtraBold"/>
              </a:rPr>
              <a:t>D</a:t>
            </a:r>
            <a:endParaRPr sz="1900">
              <a:solidFill>
                <a:schemeClr val="lt1"/>
              </a:solidFill>
              <a:latin typeface="JetBrains Mono ExtraBold"/>
              <a:ea typeface="JetBrains Mono ExtraBold"/>
              <a:cs typeface="JetBrains Mono ExtraBold"/>
              <a:sym typeface="JetBrains Mono ExtraBold"/>
            </a:endParaRPr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463" y="1314938"/>
            <a:ext cx="7855075" cy="25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Geometric Primitives (Shapes)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Topic 2) 2D</a:t>
            </a:r>
            <a:endParaRPr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40375"/>
            <a:ext cx="1003125" cy="10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Vectors?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8850" y="789125"/>
            <a:ext cx="2973907" cy="404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Vectors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sp>
        <p:nvSpPr>
          <p:cNvPr id="160" name="Google Shape;160;p28"/>
          <p:cNvSpPr txBox="1"/>
          <p:nvPr/>
        </p:nvSpPr>
        <p:spPr>
          <a:xfrm>
            <a:off x="456800" y="1127450"/>
            <a:ext cx="8299200" cy="3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Quantities that can’t be described by a single value.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b="1"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Examples: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○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Displacements (x,y)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○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V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elocity (v</a:t>
            </a:r>
            <a:r>
              <a:rPr baseline="-25000"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x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,v</a:t>
            </a:r>
            <a:r>
              <a:rPr baseline="-25000"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y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○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Acceleration (ax, ay)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○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Force (Fx,Fy)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○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Colors (r,g,b,a)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○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etc..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Vector Operations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167" name="Google Shape;16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 txBox="1"/>
          <p:nvPr/>
        </p:nvSpPr>
        <p:spPr>
          <a:xfrm>
            <a:off x="456800" y="1127450"/>
            <a:ext cx="82992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Addition/Subtraction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Multiplication (Scaling)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Get Length (Magnitude)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Make length always equal to 1 (*Normalize)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Matrices</a:t>
            </a:r>
            <a:r>
              <a:rPr lang="en-GB"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?</a:t>
            </a:r>
            <a:endParaRPr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125" y="1022825"/>
            <a:ext cx="6483351" cy="3358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5" name="Google Shape;17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140375"/>
            <a:ext cx="1003125" cy="10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Matrices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sp>
        <p:nvSpPr>
          <p:cNvPr id="181" name="Google Shape;181;p31"/>
          <p:cNvSpPr txBox="1"/>
          <p:nvPr/>
        </p:nvSpPr>
        <p:spPr>
          <a:xfrm>
            <a:off x="456800" y="1127450"/>
            <a:ext cx="829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1"/>
          <p:cNvSpPr txBox="1"/>
          <p:nvPr/>
        </p:nvSpPr>
        <p:spPr>
          <a:xfrm>
            <a:off x="456800" y="1127450"/>
            <a:ext cx="8299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Whiteboard example of 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matrices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and their applications.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Matrix-Vector multiplication.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Transformations (translation, scale, rotation).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Why?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456800" y="1127450"/>
            <a:ext cx="82992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Graphics programming is both an intellectually and creatively rewarding area in computer science.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Deepen your understanding of mathematics, physics, algorithms, computer science, computer hardware, optimisations, visual art, game development, tooling, and more!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Visualisations are cool!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JetBrains Mono Light"/>
                <a:ea typeface="JetBrains Mono Light"/>
                <a:cs typeface="JetBrains Mono Light"/>
                <a:sym typeface="JetBrains Mono Light"/>
              </a:rPr>
              <a:t>*You can learn hard things, just start small!</a:t>
            </a:r>
            <a:endParaRPr sz="1800">
              <a:solidFill>
                <a:schemeClr val="dk2"/>
              </a:solidFill>
              <a:latin typeface="JetBrains Mono Light"/>
              <a:ea typeface="JetBrains Mono Light"/>
              <a:cs typeface="JetBrains Mono Light"/>
              <a:sym typeface="JetBrains Mono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Transformations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5587" y="789125"/>
            <a:ext cx="4040413" cy="404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Live Code Example 2</a:t>
            </a:r>
            <a:endParaRPr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196" name="Google Shape;1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40375"/>
            <a:ext cx="1003125" cy="10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4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Topic 3) 3D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202" name="Google Shape;20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662" y="789125"/>
            <a:ext cx="7482677" cy="3721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Vectors cont.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208" name="Google Shape;20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5"/>
          <p:cNvSpPr txBox="1"/>
          <p:nvPr/>
        </p:nvSpPr>
        <p:spPr>
          <a:xfrm>
            <a:off x="456800" y="1127450"/>
            <a:ext cx="4998600" cy="3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Operations are pretty much identical to 2D.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3D space means we need 3D vectors (x, y, z).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We will also need 4x4 matrices now.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4D vectors? (x, y, z, w)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What is w?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210" name="Google Shape;21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7425" y="1127452"/>
            <a:ext cx="2578675" cy="222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Matrices</a:t>
            </a: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 cont.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sp>
        <p:nvSpPr>
          <p:cNvPr id="216" name="Google Shape;216;p36"/>
          <p:cNvSpPr txBox="1"/>
          <p:nvPr/>
        </p:nvSpPr>
        <p:spPr>
          <a:xfrm>
            <a:off x="456800" y="1127450"/>
            <a:ext cx="829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217" name="Google Shape;21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6"/>
          <p:cNvSpPr txBox="1"/>
          <p:nvPr/>
        </p:nvSpPr>
        <p:spPr>
          <a:xfrm>
            <a:off x="456800" y="1127450"/>
            <a:ext cx="8299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Matrix-Matrix multiplication.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Higher Dimension Matrix-Vector multiplication.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219" name="Google Shape;21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713" y="2267750"/>
            <a:ext cx="5769251" cy="2447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Matrices cont.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sp>
        <p:nvSpPr>
          <p:cNvPr id="225" name="Google Shape;225;p37"/>
          <p:cNvSpPr txBox="1"/>
          <p:nvPr/>
        </p:nvSpPr>
        <p:spPr>
          <a:xfrm>
            <a:off x="456800" y="1127450"/>
            <a:ext cx="829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226" name="Google Shape;22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7"/>
          <p:cNvPicPr preferRelativeResize="0"/>
          <p:nvPr/>
        </p:nvPicPr>
        <p:blipFill rotWithShape="1">
          <a:blip r:embed="rId4">
            <a:alphaModFix/>
          </a:blip>
          <a:srcRect b="0" l="0" r="41809" t="0"/>
          <a:stretch/>
        </p:blipFill>
        <p:spPr>
          <a:xfrm>
            <a:off x="2644900" y="789125"/>
            <a:ext cx="3923000" cy="3249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7"/>
          <p:cNvSpPr/>
          <p:nvPr/>
        </p:nvSpPr>
        <p:spPr>
          <a:xfrm>
            <a:off x="6067325" y="987875"/>
            <a:ext cx="1483800" cy="1836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8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Matrices (Perspective Projection)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sp>
        <p:nvSpPr>
          <p:cNvPr id="234" name="Google Shape;234;p38"/>
          <p:cNvSpPr txBox="1"/>
          <p:nvPr/>
        </p:nvSpPr>
        <p:spPr>
          <a:xfrm>
            <a:off x="456800" y="1127450"/>
            <a:ext cx="829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235" name="Google Shape;23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8"/>
          <p:cNvSpPr txBox="1"/>
          <p:nvPr/>
        </p:nvSpPr>
        <p:spPr>
          <a:xfrm>
            <a:off x="456800" y="1127450"/>
            <a:ext cx="4152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Objects in distance appear smaller.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237" name="Google Shape;237;p38"/>
          <p:cNvPicPr preferRelativeResize="0"/>
          <p:nvPr/>
        </p:nvPicPr>
        <p:blipFill rotWithShape="1">
          <a:blip r:embed="rId4">
            <a:alphaModFix/>
          </a:blip>
          <a:srcRect b="0" l="-729" r="41459" t="-1657"/>
          <a:stretch/>
        </p:blipFill>
        <p:spPr>
          <a:xfrm>
            <a:off x="1021275" y="2342975"/>
            <a:ext cx="3023050" cy="249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8"/>
          <p:cNvSpPr/>
          <p:nvPr/>
        </p:nvSpPr>
        <p:spPr>
          <a:xfrm>
            <a:off x="3552425" y="2198700"/>
            <a:ext cx="1117500" cy="1339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8"/>
          <p:cNvSpPr/>
          <p:nvPr/>
        </p:nvSpPr>
        <p:spPr>
          <a:xfrm>
            <a:off x="1110100" y="4213975"/>
            <a:ext cx="1906500" cy="320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7150" y="1048675"/>
            <a:ext cx="3600683" cy="249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Matrices (Perspective Projection)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sp>
        <p:nvSpPr>
          <p:cNvPr id="246" name="Google Shape;246;p39"/>
          <p:cNvSpPr txBox="1"/>
          <p:nvPr/>
        </p:nvSpPr>
        <p:spPr>
          <a:xfrm>
            <a:off x="456800" y="1127450"/>
            <a:ext cx="829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247" name="Google Shape;24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7825" y="3807325"/>
            <a:ext cx="1259976" cy="125997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9"/>
          <p:cNvSpPr/>
          <p:nvPr/>
        </p:nvSpPr>
        <p:spPr>
          <a:xfrm>
            <a:off x="3552425" y="2198700"/>
            <a:ext cx="1117500" cy="1339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9"/>
          <p:cNvSpPr/>
          <p:nvPr/>
        </p:nvSpPr>
        <p:spPr>
          <a:xfrm>
            <a:off x="1110100" y="4213975"/>
            <a:ext cx="1906500" cy="320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9763" y="1245224"/>
            <a:ext cx="5693275" cy="2653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Live Code Example 3</a:t>
            </a:r>
            <a:endParaRPr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256" name="Google Shape;25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40375"/>
            <a:ext cx="1003125" cy="10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1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Live Code Example 4</a:t>
            </a:r>
            <a:endParaRPr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pic>
        <p:nvPicPr>
          <p:cNvPr id="262" name="Google Shape;26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40375"/>
            <a:ext cx="1003125" cy="10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6262"/>
            <a:ext cx="9144000" cy="60960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6250"/>
            <a:ext cx="9144000" cy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85125" y="-44362"/>
            <a:ext cx="9914247" cy="523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6250"/>
            <a:ext cx="9144000" cy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 b="20534" l="0" r="0" t="0"/>
          <a:stretch/>
        </p:blipFill>
        <p:spPr>
          <a:xfrm>
            <a:off x="-282274" y="-1"/>
            <a:ext cx="970854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The Problem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sp>
        <p:nvSpPr>
          <p:cNvPr id="84" name="Google Shape;84;p18"/>
          <p:cNvSpPr txBox="1"/>
          <p:nvPr/>
        </p:nvSpPr>
        <p:spPr>
          <a:xfrm>
            <a:off x="456800" y="1127450"/>
            <a:ext cx="82992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b="1"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Screens are 2D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-&gt; flat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b="1"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We want </a:t>
            </a:r>
            <a:r>
              <a:rPr b="1"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3</a:t>
            </a:r>
            <a:r>
              <a:rPr b="1"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D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-&gt; objects have depth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b="1"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The Challenge (Black Box)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-&gt; how do we take 3D geometry and give the 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perception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of depth on a 2D screen.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What Are We Doing Today?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sp>
        <p:nvSpPr>
          <p:cNvPr id="90" name="Google Shape;90;p19"/>
          <p:cNvSpPr txBox="1"/>
          <p:nvPr/>
        </p:nvSpPr>
        <p:spPr>
          <a:xfrm>
            <a:off x="456800" y="1127450"/>
            <a:ext cx="8299200" cy="3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b="1"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1D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-&gt; Drawing a point, moving that point in one axis (screen space and world space).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b="1"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2D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-&gt; Vectors &amp; 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matrices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, transformations, drawing more complex shapes.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Char char="●"/>
            </a:pPr>
            <a:r>
              <a:rPr b="1"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3D</a:t>
            </a: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-&gt; Extending space, model &amp; perspective matrices, transformation matrices, the solution.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JetBrains Mono Light"/>
              <a:ea typeface="JetBrains Mono Light"/>
              <a:cs typeface="JetBrains Mono Light"/>
              <a:sym typeface="JetBrains Mono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434343"/>
                </a:solidFill>
                <a:latin typeface="JetBrains Mono Light"/>
                <a:ea typeface="JetBrains Mono Light"/>
                <a:cs typeface="JetBrains Mono Light"/>
                <a:sym typeface="JetBrains Mono Light"/>
              </a:rPr>
              <a:t>*Let’s get down to </a:t>
            </a:r>
            <a:r>
              <a:rPr lang="en-GB" sz="1800">
                <a:solidFill>
                  <a:srgbClr val="434343"/>
                </a:solidFill>
                <a:latin typeface="JetBrains Mono Light"/>
                <a:ea typeface="JetBrains Mono Light"/>
                <a:cs typeface="JetBrains Mono Light"/>
                <a:sym typeface="JetBrains Mono Light"/>
              </a:rPr>
              <a:t>business</a:t>
            </a:r>
            <a:endParaRPr sz="1800">
              <a:solidFill>
                <a:srgbClr val="434343"/>
              </a:solidFill>
              <a:latin typeface="JetBrains Mono Light"/>
              <a:ea typeface="JetBrains Mono Light"/>
              <a:cs typeface="JetBrains Mono Light"/>
              <a:sym typeface="JetBrains Mono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714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3450" y="1813850"/>
            <a:ext cx="1338325" cy="1922849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90000" fadeDir="5400012" kx="0" rotWithShape="0" algn="bl" stPos="0" sy="-100000" ky="0"/>
          </a:effectLst>
        </p:spPr>
      </p:pic>
      <p:pic>
        <p:nvPicPr>
          <p:cNvPr id="97" name="Google Shape;9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0551" y="3096050"/>
            <a:ext cx="1725749" cy="970750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70000" fadeDir="5400012" kx="0" rotWithShape="0" algn="bl" stPos="0" sy="-100000" ky="0"/>
          </a:effectLst>
        </p:spPr>
      </p:pic>
      <p:sp>
        <p:nvSpPr>
          <p:cNvPr id="98" name="Google Shape;98;p20"/>
          <p:cNvSpPr txBox="1"/>
          <p:nvPr/>
        </p:nvSpPr>
        <p:spPr>
          <a:xfrm>
            <a:off x="232850" y="226325"/>
            <a:ext cx="8636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Don’t be afraid of the C </a:t>
            </a:r>
            <a:r>
              <a:rPr lang="en-GB" sz="2400">
                <a:solidFill>
                  <a:srgbClr val="6FA8DC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(it’s a *simple language)</a:t>
            </a:r>
            <a:endParaRPr sz="2400">
              <a:solidFill>
                <a:srgbClr val="6FA8DC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idx="4294967295" type="title"/>
          </p:nvPr>
        </p:nvSpPr>
        <p:spPr>
          <a:xfrm>
            <a:off x="2355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JetBrains Mono SemiBold"/>
                <a:ea typeface="JetBrains Mono SemiBold"/>
                <a:cs typeface="JetBrains Mono SemiBold"/>
                <a:sym typeface="JetBrains Mono SemiBold"/>
              </a:rPr>
              <a:t>Setting up the environment…</a:t>
            </a:r>
            <a:endParaRPr>
              <a:solidFill>
                <a:schemeClr val="lt1"/>
              </a:solidFill>
              <a:latin typeface="JetBrains Mono SemiBold"/>
              <a:ea typeface="JetBrains Mono SemiBold"/>
              <a:cs typeface="JetBrains Mono SemiBold"/>
              <a:sym typeface="JetBrains Mono SemiBold"/>
            </a:endParaRPr>
          </a:p>
        </p:txBody>
      </p:sp>
      <p:sp>
        <p:nvSpPr>
          <p:cNvPr id="104" name="Google Shape;104;p21"/>
          <p:cNvSpPr txBox="1"/>
          <p:nvPr/>
        </p:nvSpPr>
        <p:spPr>
          <a:xfrm>
            <a:off x="456800" y="1127450"/>
            <a:ext cx="82992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AutoNum type="arabicPeriod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Go to </a:t>
            </a:r>
            <a:r>
              <a:rPr lang="en-GB" sz="1800" u="sng">
                <a:solidFill>
                  <a:schemeClr val="hlink"/>
                </a:solidFill>
                <a:latin typeface="JetBrains Mono"/>
                <a:ea typeface="JetBrains Mono"/>
                <a:cs typeface="JetBrains Mono"/>
                <a:sym typeface="JetBrains Mono"/>
                <a:hlinkClick r:id="rId3"/>
              </a:rPr>
              <a:t>https://www.raylib.com/</a:t>
            </a:r>
            <a:r>
              <a:rPr lang="en-GB" sz="1800">
                <a:solidFill>
                  <a:schemeClr val="lt2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</a:t>
            </a:r>
            <a:endParaRPr sz="1800">
              <a:solidFill>
                <a:schemeClr val="lt2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AutoNum type="arabicPeriod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Download raylib, run installer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AutoNum type="arabicPeriod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Setup environmental paths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AutoNum type="arabicPeriod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Download git, run installer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JetBrains Mono"/>
              <a:buAutoNum type="arabicPeriod"/>
            </a:pPr>
            <a:r>
              <a:rPr lang="en-GB" sz="1800">
                <a:solidFill>
                  <a:schemeClr val="lt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Test setup</a:t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434343"/>
                </a:solidFill>
                <a:latin typeface="JetBrains Mono Light"/>
                <a:ea typeface="JetBrains Mono Light"/>
                <a:cs typeface="JetBrains Mono Light"/>
                <a:sym typeface="JetBrains Mono Light"/>
              </a:rPr>
              <a:t>*For other operating systems, follow the installation instructions provided on the raylib website/github</a:t>
            </a:r>
            <a:endParaRPr sz="1800">
              <a:solidFill>
                <a:srgbClr val="434343"/>
              </a:solidFill>
              <a:latin typeface="JetBrains Mono Light"/>
              <a:ea typeface="JetBrains Mono Light"/>
              <a:cs typeface="JetBrains Mono Light"/>
              <a:sym typeface="JetBrains Mono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